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78" r:id="rId11"/>
    <p:sldId id="262" r:id="rId12"/>
    <p:sldId id="263" r:id="rId13"/>
    <p:sldId id="280" r:id="rId14"/>
    <p:sldId id="279" r:id="rId15"/>
    <p:sldId id="281" r:id="rId16"/>
    <p:sldId id="282" r:id="rId17"/>
    <p:sldId id="283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86432" autoAdjust="0"/>
  </p:normalViewPr>
  <p:slideViewPr>
    <p:cSldViewPr snapToGrid="0">
      <p:cViewPr>
        <p:scale>
          <a:sx n="75" d="100"/>
          <a:sy n="75" d="100"/>
        </p:scale>
        <p:origin x="883" y="29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2/6/2022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2/6/2022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ektanegi/spotifydata-19212020" TargetMode="External"/><Relationship Id="rId2" Type="http://schemas.openxmlformats.org/officeDocument/2006/relationships/hyperlink" Target="https://medium.com/swlh/music-mood-ring-using-introductory-data-science-techniques-and-spotify-to-predict-my-mood-95c9d0fcbe81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Dor Azaria</a:t>
            </a:r>
          </a:p>
          <a:p>
            <a:r>
              <a:rPr lang="en-US" dirty="0"/>
              <a:t>Egor Kononov​​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3CB99-9759-4764-B7DD-367B5D14629B}"/>
              </a:ext>
            </a:extLst>
          </p:cNvPr>
          <p:cNvSpPr/>
          <p:nvPr/>
        </p:nvSpPr>
        <p:spPr>
          <a:xfrm>
            <a:off x="0" y="-245607"/>
            <a:ext cx="12483548" cy="2305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988" y="251632"/>
            <a:ext cx="4569572" cy="580029"/>
          </a:xfrm>
        </p:spPr>
        <p:txBody>
          <a:bodyPr/>
          <a:lstStyle/>
          <a:p>
            <a:pPr algn="ctr"/>
            <a:r>
              <a:rPr lang="en-US" dirty="0"/>
              <a:t>mood PREDICTION</a:t>
            </a:r>
            <a:br>
              <a:rPr lang="en-US" dirty="0"/>
            </a:br>
            <a:br>
              <a:rPr lang="en-US" b="0" i="0" dirty="0">
                <a:solidFill>
                  <a:srgbClr val="292929"/>
                </a:solidFill>
                <a:effectLst/>
                <a:latin typeface="sohne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AAFD3E7F-8DDD-4E23-BFA0-B18EF505CFA8}"/>
              </a:ext>
            </a:extLst>
          </p:cNvPr>
          <p:cNvSpPr txBox="1">
            <a:spLocks/>
          </p:cNvSpPr>
          <p:nvPr/>
        </p:nvSpPr>
        <p:spPr>
          <a:xfrm>
            <a:off x="3666926" y="614030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0" dirty="0">
                <a:effectLst/>
                <a:latin typeface="+mn-lt"/>
              </a:rPr>
              <a:t>Classifying Moods using K-Means Clustering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4A39DE-1A92-4C98-B7AC-46374393A45B}"/>
              </a:ext>
            </a:extLst>
          </p:cNvPr>
          <p:cNvSpPr/>
          <p:nvPr/>
        </p:nvSpPr>
        <p:spPr>
          <a:xfrm>
            <a:off x="6241774" y="3600065"/>
            <a:ext cx="4102874" cy="2778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 sz="1600" dirty="0"/>
          </a:p>
        </p:txBody>
      </p:sp>
      <p:sp>
        <p:nvSpPr>
          <p:cNvPr id="15" name="Text Placeholder 41">
            <a:extLst>
              <a:ext uri="{FF2B5EF4-FFF2-40B4-BE49-F238E27FC236}">
                <a16:creationId xmlns:a16="http://schemas.microsoft.com/office/drawing/2014/main" id="{87FF91D9-9B45-40C2-AF81-678D3684180D}"/>
              </a:ext>
            </a:extLst>
          </p:cNvPr>
          <p:cNvSpPr txBox="1">
            <a:spLocks/>
          </p:cNvSpPr>
          <p:nvPr/>
        </p:nvSpPr>
        <p:spPr>
          <a:xfrm>
            <a:off x="6241774" y="3164804"/>
            <a:ext cx="4102874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Counter of each mood type</a:t>
            </a:r>
          </a:p>
        </p:txBody>
      </p:sp>
      <p:sp>
        <p:nvSpPr>
          <p:cNvPr id="17" name="Text Placeholder 41">
            <a:extLst>
              <a:ext uri="{FF2B5EF4-FFF2-40B4-BE49-F238E27FC236}">
                <a16:creationId xmlns:a16="http://schemas.microsoft.com/office/drawing/2014/main" id="{AF18C7B1-B2C5-478F-BB65-AD2C08D4F191}"/>
              </a:ext>
            </a:extLst>
          </p:cNvPr>
          <p:cNvSpPr txBox="1">
            <a:spLocks/>
          </p:cNvSpPr>
          <p:nvPr/>
        </p:nvSpPr>
        <p:spPr>
          <a:xfrm>
            <a:off x="683371" y="1633757"/>
            <a:ext cx="9974469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With everything gathered into a neat dataset, the next step was to “cluster” the songs into different groups based on their similarities in mood.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The chosen </a:t>
            </a:r>
            <a:r>
              <a:rPr lang="en-US" sz="1600" dirty="0"/>
              <a:t>group </a:t>
            </a:r>
            <a:r>
              <a:rPr lang="en-US" sz="1600" b="0" i="0" dirty="0">
                <a:effectLst/>
              </a:rPr>
              <a:t>containing values for danceability, energy, loudness, acousticness, and valence.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Cluster 0: “Happy”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Cluster 1: “Romantic”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Cluster 2: “Chill”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Cluster 3: “Sad” </a:t>
            </a:r>
            <a:endParaRPr lang="en-US" sz="1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A58F44-80A8-434B-BA7F-50C91508A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686" y="3788881"/>
            <a:ext cx="3829050" cy="2505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95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3CB99-9759-4764-B7DD-367B5D14629B}"/>
              </a:ext>
            </a:extLst>
          </p:cNvPr>
          <p:cNvSpPr/>
          <p:nvPr/>
        </p:nvSpPr>
        <p:spPr>
          <a:xfrm>
            <a:off x="0" y="-245607"/>
            <a:ext cx="12483548" cy="2305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988" y="251632"/>
            <a:ext cx="4569572" cy="580029"/>
          </a:xfrm>
        </p:spPr>
        <p:txBody>
          <a:bodyPr/>
          <a:lstStyle/>
          <a:p>
            <a:pPr algn="ctr"/>
            <a:r>
              <a:rPr lang="en-US" dirty="0"/>
              <a:t>EDA – mood PREDICTION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0128" y="1590738"/>
            <a:ext cx="2979591" cy="643371"/>
          </a:xfrm>
        </p:spPr>
        <p:txBody>
          <a:bodyPr/>
          <a:lstStyle/>
          <a:p>
            <a:r>
              <a:rPr lang="en-US" dirty="0"/>
              <a:t>MATRIX CORRELATION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0EEFA5-7969-4600-A354-06E5B4E9F6E1}"/>
              </a:ext>
            </a:extLst>
          </p:cNvPr>
          <p:cNvSpPr/>
          <p:nvPr/>
        </p:nvSpPr>
        <p:spPr>
          <a:xfrm>
            <a:off x="3746460" y="2240487"/>
            <a:ext cx="4746928" cy="43703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 sz="1600" dirty="0"/>
          </a:p>
        </p:txBody>
      </p:sp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AAFD3E7F-8DDD-4E23-BFA0-B18EF505CFA8}"/>
              </a:ext>
            </a:extLst>
          </p:cNvPr>
          <p:cNvSpPr txBox="1">
            <a:spLocks/>
          </p:cNvSpPr>
          <p:nvPr/>
        </p:nvSpPr>
        <p:spPr>
          <a:xfrm>
            <a:off x="3522445" y="1049572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At the beginning of the data analysis, we checked the correlations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D7D33D-983E-4862-8FA8-17775328B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923" y="2368750"/>
            <a:ext cx="4322153" cy="41271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536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321" y="514661"/>
            <a:ext cx="5002478" cy="2357066"/>
          </a:xfrm>
        </p:spPr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Text Placeholder 34">
            <a:extLst>
              <a:ext uri="{FF2B5EF4-FFF2-40B4-BE49-F238E27FC236}">
                <a16:creationId xmlns:a16="http://schemas.microsoft.com/office/drawing/2014/main" id="{7C39F08B-8DCD-4EC5-86B4-213F777838AC}"/>
              </a:ext>
            </a:extLst>
          </p:cNvPr>
          <p:cNvSpPr txBox="1">
            <a:spLocks/>
          </p:cNvSpPr>
          <p:nvPr/>
        </p:nvSpPr>
        <p:spPr>
          <a:xfrm>
            <a:off x="5133901" y="2111897"/>
            <a:ext cx="3639904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Decision Tree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92A391C-7251-4C1A-9EC6-9BB0FF079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9733" y="2047233"/>
            <a:ext cx="0" cy="56278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 Placeholder 41">
            <a:extLst>
              <a:ext uri="{FF2B5EF4-FFF2-40B4-BE49-F238E27FC236}">
                <a16:creationId xmlns:a16="http://schemas.microsoft.com/office/drawing/2014/main" id="{5AE16239-5682-4073-A99C-75923DB68341}"/>
              </a:ext>
            </a:extLst>
          </p:cNvPr>
          <p:cNvSpPr txBox="1">
            <a:spLocks/>
          </p:cNvSpPr>
          <p:nvPr/>
        </p:nvSpPr>
        <p:spPr>
          <a:xfrm>
            <a:off x="5534712" y="1095649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five algorithms we chose to use in the data set analysis:</a:t>
            </a:r>
          </a:p>
          <a:p>
            <a:endParaRPr lang="en-US" sz="1200" dirty="0"/>
          </a:p>
        </p:txBody>
      </p:sp>
      <p:sp>
        <p:nvSpPr>
          <p:cNvPr id="10" name="Text Placeholder 34">
            <a:extLst>
              <a:ext uri="{FF2B5EF4-FFF2-40B4-BE49-F238E27FC236}">
                <a16:creationId xmlns:a16="http://schemas.microsoft.com/office/drawing/2014/main" id="{1C1880FC-58B8-4E88-8F33-0142445EE430}"/>
              </a:ext>
            </a:extLst>
          </p:cNvPr>
          <p:cNvSpPr txBox="1">
            <a:spLocks/>
          </p:cNvSpPr>
          <p:nvPr/>
        </p:nvSpPr>
        <p:spPr>
          <a:xfrm>
            <a:off x="5133900" y="2960516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Nearest Neighbors Classifier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67D84B-A1FF-4F6F-AF87-B7F5C08DA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9733" y="2895852"/>
            <a:ext cx="0" cy="56278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 Placeholder 34">
            <a:extLst>
              <a:ext uri="{FF2B5EF4-FFF2-40B4-BE49-F238E27FC236}">
                <a16:creationId xmlns:a16="http://schemas.microsoft.com/office/drawing/2014/main" id="{94D9B99E-A7F2-4C1C-AC6A-FF13F31BCB0A}"/>
              </a:ext>
            </a:extLst>
          </p:cNvPr>
          <p:cNvSpPr txBox="1">
            <a:spLocks/>
          </p:cNvSpPr>
          <p:nvPr/>
        </p:nvSpPr>
        <p:spPr>
          <a:xfrm>
            <a:off x="5133900" y="3796708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Logistic Regression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6BCDFC-8D9A-4A66-AF65-6AB496943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9733" y="3732044"/>
            <a:ext cx="0" cy="56278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 Placeholder 34">
            <a:extLst>
              <a:ext uri="{FF2B5EF4-FFF2-40B4-BE49-F238E27FC236}">
                <a16:creationId xmlns:a16="http://schemas.microsoft.com/office/drawing/2014/main" id="{57CCEDB0-8BF5-487C-9523-622E762A69D7}"/>
              </a:ext>
            </a:extLst>
          </p:cNvPr>
          <p:cNvSpPr txBox="1">
            <a:spLocks/>
          </p:cNvSpPr>
          <p:nvPr/>
        </p:nvSpPr>
        <p:spPr>
          <a:xfrm>
            <a:off x="5133900" y="4632900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AdaBoost Classifier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F28AAD-8BD2-4904-BBAA-8931B8D44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9733" y="4568236"/>
            <a:ext cx="0" cy="56278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 Placeholder 34">
            <a:extLst>
              <a:ext uri="{FF2B5EF4-FFF2-40B4-BE49-F238E27FC236}">
                <a16:creationId xmlns:a16="http://schemas.microsoft.com/office/drawing/2014/main" id="{97590185-9334-440D-A281-13606FED49B1}"/>
              </a:ext>
            </a:extLst>
          </p:cNvPr>
          <p:cNvSpPr txBox="1">
            <a:spLocks/>
          </p:cNvSpPr>
          <p:nvPr/>
        </p:nvSpPr>
        <p:spPr>
          <a:xfrm>
            <a:off x="5133900" y="5469092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Random Forest Classifier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195D68-0E9D-48C2-B678-AD7152F36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9733" y="5404428"/>
            <a:ext cx="0" cy="56278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048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015" y="295684"/>
            <a:ext cx="8144564" cy="579245"/>
          </a:xfrm>
        </p:spPr>
        <p:txBody>
          <a:bodyPr/>
          <a:lstStyle/>
          <a:p>
            <a:pPr algn="ctr"/>
            <a:r>
              <a:rPr lang="en-US" dirty="0"/>
              <a:t>POPULARITY PREDICTIONS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8835" y="1487689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A2EA9A7F-8CEC-4896-AD64-DAE8F4269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798047"/>
              </p:ext>
            </p:extLst>
          </p:nvPr>
        </p:nvGraphicFramePr>
        <p:xfrm>
          <a:off x="1749579" y="874929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7661624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092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Algorithm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8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0.999129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95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Nearest Neighbors Classifier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0.996422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552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0.956589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696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AdaBoost Classifier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0.933071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26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0.999459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776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4882B15-6CFA-400A-9EAD-C5B555641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" t="28312" r="13250" b="29501"/>
          <a:stretch/>
        </p:blipFill>
        <p:spPr>
          <a:xfrm>
            <a:off x="1983259" y="3429000"/>
            <a:ext cx="7666098" cy="2117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91808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8835" y="1487689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8" name="Title 17">
            <a:extLst>
              <a:ext uri="{FF2B5EF4-FFF2-40B4-BE49-F238E27FC236}">
                <a16:creationId xmlns:a16="http://schemas.microsoft.com/office/drawing/2014/main" id="{3C0DAECD-A6F1-45C4-8E45-0139D0818C43}"/>
              </a:ext>
            </a:extLst>
          </p:cNvPr>
          <p:cNvSpPr txBox="1">
            <a:spLocks/>
          </p:cNvSpPr>
          <p:nvPr/>
        </p:nvSpPr>
        <p:spPr>
          <a:xfrm>
            <a:off x="3107185" y="792551"/>
            <a:ext cx="5124189" cy="4923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6"/>
                </a:solidFill>
              </a:rPr>
              <a:t>Summary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32FB2FC1-A28F-4B83-82B2-3247F7E7347D}"/>
              </a:ext>
            </a:extLst>
          </p:cNvPr>
          <p:cNvSpPr txBox="1">
            <a:spLocks/>
          </p:cNvSpPr>
          <p:nvPr/>
        </p:nvSpPr>
        <p:spPr>
          <a:xfrm>
            <a:off x="971811" y="2042645"/>
            <a:ext cx="4697469" cy="241338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>
                <a:solidFill>
                  <a:schemeClr val="bg1"/>
                </a:solidFill>
              </a:rPr>
              <a:t>RESULTS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Popularity best prediction model is Random Forest with </a:t>
            </a:r>
            <a:r>
              <a:rPr lang="en-IL" sz="1400" dirty="0">
                <a:solidFill>
                  <a:schemeClr val="bg1"/>
                </a:solidFill>
              </a:rPr>
              <a:t>0.807188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Mood best prediction model is Random Forest with </a:t>
            </a:r>
            <a:r>
              <a:rPr lang="en-IL" sz="1400" dirty="0">
                <a:solidFill>
                  <a:schemeClr val="bg1"/>
                </a:solidFill>
              </a:rPr>
              <a:t>0.999459</a:t>
            </a:r>
          </a:p>
          <a:p>
            <a:pPr algn="l"/>
            <a:endParaRPr lang="en-US" sz="1400" dirty="0">
              <a:solidFill>
                <a:schemeClr val="bg1"/>
              </a:solidFill>
            </a:endParaRPr>
          </a:p>
          <a:p>
            <a:pPr algn="l"/>
            <a:r>
              <a:rPr lang="en-US" sz="1400" b="1" dirty="0">
                <a:solidFill>
                  <a:schemeClr val="bg1"/>
                </a:solidFill>
              </a:rPr>
              <a:t>NOTES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Data processing was performed on a dataset before use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The categories have been replaced by numbers</a:t>
            </a:r>
          </a:p>
          <a:p>
            <a:pPr algn="l"/>
            <a:endParaRPr lang="en-US" sz="1400" b="1" dirty="0">
              <a:solidFill>
                <a:schemeClr val="bg1"/>
              </a:solidFill>
            </a:endParaRPr>
          </a:p>
          <a:p>
            <a:r>
              <a:rPr lang="en-US" dirty="0"/>
              <a:t> 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A9D2E2BC-99D2-4E85-99E1-8C0D00D3C48A}"/>
              </a:ext>
            </a:extLst>
          </p:cNvPr>
          <p:cNvSpPr txBox="1">
            <a:spLocks/>
          </p:cNvSpPr>
          <p:nvPr/>
        </p:nvSpPr>
        <p:spPr>
          <a:xfrm>
            <a:off x="6234691" y="2042645"/>
            <a:ext cx="4985498" cy="241338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>
                <a:solidFill>
                  <a:schemeClr val="bg1"/>
                </a:solidFill>
              </a:rPr>
              <a:t>CHALLENGES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Deciding which model, we should use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Divide the popularity into levels</a:t>
            </a:r>
            <a:endParaRPr lang="he-IL" sz="14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Understanding the need for K-Means clustering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algn="l"/>
            <a:r>
              <a:rPr lang="en-US" sz="1400" b="1" dirty="0">
                <a:solidFill>
                  <a:schemeClr val="bg1"/>
                </a:solidFill>
              </a:rPr>
              <a:t>SOURCES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Mood ring – medium.com</a:t>
            </a:r>
            <a:endParaRPr lang="en-US" sz="1400" b="1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 Dataset</a:t>
            </a:r>
            <a:endParaRPr lang="en-IL" sz="1400" b="1" dirty="0">
              <a:solidFill>
                <a:schemeClr val="bg1"/>
              </a:solidFill>
            </a:endParaRPr>
          </a:p>
          <a:p>
            <a:pPr algn="l"/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204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756576"/>
          </a:xfrm>
        </p:spPr>
        <p:txBody>
          <a:bodyPr>
            <a:normAutofit/>
          </a:bodyPr>
          <a:lstStyle/>
          <a:p>
            <a:r>
              <a:rPr lang="en-US" dirty="0"/>
              <a:t>Dor Azaria</a:t>
            </a:r>
          </a:p>
          <a:p>
            <a:r>
              <a:rPr lang="en-US" dirty="0"/>
              <a:t>Egor Kononov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1623" y="2975988"/>
            <a:ext cx="5309918" cy="2872039"/>
          </a:xfrm>
        </p:spPr>
        <p:txBody>
          <a:bodyPr/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Popularity Prediction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Mood Prediction (Happy, Sad, Romanic, Chill)</a:t>
            </a:r>
          </a:p>
        </p:txBody>
      </p:sp>
      <p:pic>
        <p:nvPicPr>
          <p:cNvPr id="116" name="Picture Placeholder 115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7695228" y="1433033"/>
            <a:ext cx="3463540" cy="3463540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263" y="1681399"/>
            <a:ext cx="4919354" cy="667498"/>
          </a:xfrm>
        </p:spPr>
        <p:txBody>
          <a:bodyPr/>
          <a:lstStyle/>
          <a:p>
            <a:r>
              <a:rPr lang="en-US" dirty="0"/>
              <a:t>Reasons to predict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78523" y="2692798"/>
            <a:ext cx="2556579" cy="365125"/>
          </a:xfrm>
        </p:spPr>
        <p:txBody>
          <a:bodyPr/>
          <a:lstStyle/>
          <a:p>
            <a:r>
              <a:rPr lang="en-US" dirty="0"/>
              <a:t>Popularity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78524" y="2989476"/>
            <a:ext cx="2556579" cy="1328236"/>
          </a:xfrm>
        </p:spPr>
        <p:txBody>
          <a:bodyPr/>
          <a:lstStyle/>
          <a:p>
            <a:r>
              <a:rPr lang="en-US" dirty="0"/>
              <a:t>Commercial</a:t>
            </a:r>
          </a:p>
          <a:p>
            <a:r>
              <a:rPr lang="en-US" dirty="0"/>
              <a:t>Financial</a:t>
            </a:r>
          </a:p>
          <a:p>
            <a:r>
              <a:rPr lang="en-US" dirty="0"/>
              <a:t>Musical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59946" y="2692798"/>
            <a:ext cx="2556578" cy="365125"/>
          </a:xfrm>
        </p:spPr>
        <p:txBody>
          <a:bodyPr/>
          <a:lstStyle/>
          <a:p>
            <a:r>
              <a:rPr lang="en-US" dirty="0"/>
              <a:t>Mood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82CC08AE-1854-427C-A409-844DADA8D4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9946" y="2997427"/>
            <a:ext cx="2556578" cy="1291081"/>
          </a:xfrm>
        </p:spPr>
        <p:txBody>
          <a:bodyPr/>
          <a:lstStyle/>
          <a:p>
            <a:r>
              <a:rPr lang="en-US" dirty="0"/>
              <a:t>Therapy</a:t>
            </a:r>
          </a:p>
          <a:p>
            <a:r>
              <a:rPr lang="en-US" dirty="0"/>
              <a:t>Social Mental State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02" y="1171618"/>
            <a:ext cx="4719884" cy="580030"/>
          </a:xfrm>
        </p:spPr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7C3CA95-BC39-41C4-9B87-98BB7EA2D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1" name="Text Placeholder 41">
            <a:extLst>
              <a:ext uri="{FF2B5EF4-FFF2-40B4-BE49-F238E27FC236}">
                <a16:creationId xmlns:a16="http://schemas.microsoft.com/office/drawing/2014/main" id="{A321E87E-088B-4AAC-B874-D58DD3070EEA}"/>
              </a:ext>
            </a:extLst>
          </p:cNvPr>
          <p:cNvSpPr txBox="1">
            <a:spLocks/>
          </p:cNvSpPr>
          <p:nvPr/>
        </p:nvSpPr>
        <p:spPr>
          <a:xfrm>
            <a:off x="1532089" y="1755913"/>
            <a:ext cx="4650265" cy="132823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L" dirty="0"/>
              <a:t>Primary: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id (Id of track generated by Spotify)</a:t>
            </a:r>
          </a:p>
          <a:p>
            <a:pPr algn="l"/>
            <a:r>
              <a:rPr lang="en-IL" dirty="0"/>
              <a:t>Numerical: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acousticness (Ranges from 0 to 1)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danceability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energy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duration_ms (Integer typically ranging from 200k to 300k)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instrumentalness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valence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popularity (Ranges from 0 to 100)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tempo (Float typically ranging from 50 to 150)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liveness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loudness (Float typically ranging from -60 to 0)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speechiness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year (Ranges from 1921 to 2020)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0" name="Text Placeholder 41">
            <a:extLst>
              <a:ext uri="{FF2B5EF4-FFF2-40B4-BE49-F238E27FC236}">
                <a16:creationId xmlns:a16="http://schemas.microsoft.com/office/drawing/2014/main" id="{FDAC0A6C-45A8-4FA2-B616-FA2F80BC1E7C}"/>
              </a:ext>
            </a:extLst>
          </p:cNvPr>
          <p:cNvSpPr txBox="1">
            <a:spLocks/>
          </p:cNvSpPr>
          <p:nvPr/>
        </p:nvSpPr>
        <p:spPr>
          <a:xfrm>
            <a:off x="3930336" y="1461633"/>
            <a:ext cx="4650265" cy="132823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Spotify Dataset 1921-2020, 160,000 Track</a:t>
            </a:r>
          </a:p>
        </p:txBody>
      </p:sp>
      <p:sp>
        <p:nvSpPr>
          <p:cNvPr id="61" name="Text Placeholder 41">
            <a:extLst>
              <a:ext uri="{FF2B5EF4-FFF2-40B4-BE49-F238E27FC236}">
                <a16:creationId xmlns:a16="http://schemas.microsoft.com/office/drawing/2014/main" id="{FD55CA01-3FC8-48CF-8252-5726DAE404FC}"/>
              </a:ext>
            </a:extLst>
          </p:cNvPr>
          <p:cNvSpPr txBox="1">
            <a:spLocks/>
          </p:cNvSpPr>
          <p:nvPr/>
        </p:nvSpPr>
        <p:spPr>
          <a:xfrm>
            <a:off x="6560696" y="2080013"/>
            <a:ext cx="4650265" cy="132823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L" dirty="0"/>
              <a:t>Dummy: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mode (0 = Minor, 1 = Major)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explicit (0 = No explicit content, 1 = Explicit content)</a:t>
            </a:r>
          </a:p>
          <a:p>
            <a:pPr algn="l"/>
            <a:endParaRPr lang="en-IL" dirty="0"/>
          </a:p>
          <a:p>
            <a:pPr algn="l"/>
            <a:r>
              <a:rPr lang="en-IL" dirty="0"/>
              <a:t>Categorical: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key (All keys on octave encoded as values ranging from 0 to 11, starting on C as 0, C# as 1 and so on…)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artists (List of artists mentioned)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release_date (Date of release mostly in </a:t>
            </a:r>
            <a:r>
              <a:rPr lang="en-IL" dirty="0" err="1"/>
              <a:t>yyyy</a:t>
            </a:r>
            <a:r>
              <a:rPr lang="en-IL" dirty="0"/>
              <a:t>-mm-dd format, however precision of date may vary)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name (Name of the song)</a:t>
            </a:r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050" y="1716520"/>
            <a:ext cx="4936277" cy="575890"/>
          </a:xfrm>
        </p:spPr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4C52D29-B61E-4402-BBA6-3D37AD0DF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6" t="29060" r="10060" b="30459"/>
          <a:stretch/>
        </p:blipFill>
        <p:spPr>
          <a:xfrm>
            <a:off x="1014824" y="2840403"/>
            <a:ext cx="10162351" cy="2647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3CB99-9759-4764-B7DD-367B5D14629B}"/>
              </a:ext>
            </a:extLst>
          </p:cNvPr>
          <p:cNvSpPr/>
          <p:nvPr/>
        </p:nvSpPr>
        <p:spPr>
          <a:xfrm>
            <a:off x="0" y="-103367"/>
            <a:ext cx="12483548" cy="2305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6F4618-C6E4-4354-A49E-791B776EEB78}"/>
              </a:ext>
            </a:extLst>
          </p:cNvPr>
          <p:cNvSpPr/>
          <p:nvPr/>
        </p:nvSpPr>
        <p:spPr>
          <a:xfrm>
            <a:off x="6647291" y="1860605"/>
            <a:ext cx="4102874" cy="48423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988" y="251632"/>
            <a:ext cx="4569572" cy="580029"/>
          </a:xfrm>
        </p:spPr>
        <p:txBody>
          <a:bodyPr/>
          <a:lstStyle/>
          <a:p>
            <a:pPr algn="ctr"/>
            <a:r>
              <a:rPr lang="en-US" dirty="0"/>
              <a:t>EDA – POPULARITY PREDICTION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17965" y="1619474"/>
            <a:ext cx="2979591" cy="643371"/>
          </a:xfrm>
        </p:spPr>
        <p:txBody>
          <a:bodyPr/>
          <a:lstStyle/>
          <a:p>
            <a:r>
              <a:rPr lang="en-US" dirty="0"/>
              <a:t>MATRIX CORRELATION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920A9FD-83C6-44AC-8C8E-527B6B9D1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440" y="1997249"/>
            <a:ext cx="3561887" cy="46091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10EEFA5-7969-4600-A354-06E5B4E9F6E1}"/>
              </a:ext>
            </a:extLst>
          </p:cNvPr>
          <p:cNvSpPr/>
          <p:nvPr/>
        </p:nvSpPr>
        <p:spPr>
          <a:xfrm>
            <a:off x="934297" y="2269223"/>
            <a:ext cx="4746928" cy="43703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56ED797-EB46-4BAA-B84F-9A852F601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36" y="2387538"/>
            <a:ext cx="4456105" cy="4255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AAFD3E7F-8DDD-4E23-BFA0-B18EF505CFA8}"/>
              </a:ext>
            </a:extLst>
          </p:cNvPr>
          <p:cNvSpPr txBox="1">
            <a:spLocks/>
          </p:cNvSpPr>
          <p:nvPr/>
        </p:nvSpPr>
        <p:spPr>
          <a:xfrm>
            <a:off x="3522445" y="1049572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At the beginning of the data analysis, we checked the correlations</a:t>
            </a:r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3CB99-9759-4764-B7DD-367B5D14629B}"/>
              </a:ext>
            </a:extLst>
          </p:cNvPr>
          <p:cNvSpPr/>
          <p:nvPr/>
        </p:nvSpPr>
        <p:spPr>
          <a:xfrm>
            <a:off x="0" y="-103367"/>
            <a:ext cx="12483548" cy="2305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 dirty="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988" y="251632"/>
            <a:ext cx="4569572" cy="580029"/>
          </a:xfrm>
        </p:spPr>
        <p:txBody>
          <a:bodyPr/>
          <a:lstStyle/>
          <a:p>
            <a:pPr algn="ctr"/>
            <a:r>
              <a:rPr lang="en-US" dirty="0"/>
              <a:t>POPULARITY PREDICTION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 Placeholder 38">
                <a:extLst>
                  <a:ext uri="{FF2B5EF4-FFF2-40B4-BE49-F238E27FC236}">
                    <a16:creationId xmlns:a16="http://schemas.microsoft.com/office/drawing/2014/main" id="{2B0040E8-BBFE-4B5E-9ADF-88F6C234CBAB}"/>
                  </a:ext>
                </a:extLst>
              </p:cNvPr>
              <p:cNvSpPr>
                <a:spLocks noGrp="1"/>
              </p:cNvSpPr>
              <p:nvPr>
                <p:ph type="body" sz="quarter" idx="22"/>
              </p:nvPr>
            </p:nvSpPr>
            <p:spPr>
              <a:xfrm>
                <a:off x="4269729" y="1695227"/>
                <a:ext cx="4256831" cy="643371"/>
              </a:xfrm>
            </p:spPr>
            <p:txBody>
              <a:bodyPr/>
              <a:lstStyle/>
              <a:p>
                <a:r>
                  <a:rPr lang="en-US" dirty="0"/>
                  <a:t>Popularity Range: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𝑃𝑜𝑝𝑢𝑙𝑎𝑟𝑖𝑡𝑦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𝑃𝑜𝑝𝑢𝑙𝑎𝑟𝑖𝑡𝑦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ZA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𝑃𝑜𝑝𝑢𝑙𝑎𝑟𝑖𝑡𝑦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ZA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ZA" dirty="0"/>
              </a:p>
            </p:txBody>
          </p:sp>
        </mc:Choice>
        <mc:Fallback>
          <p:sp>
            <p:nvSpPr>
              <p:cNvPr id="39" name="Text Placeholder 38">
                <a:extLst>
                  <a:ext uri="{FF2B5EF4-FFF2-40B4-BE49-F238E27FC236}">
                    <a16:creationId xmlns:a16="http://schemas.microsoft.com/office/drawing/2014/main" id="{2B0040E8-BBFE-4B5E-9ADF-88F6C234C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2"/>
              </p:nvPr>
            </p:nvSpPr>
            <p:spPr>
              <a:xfrm>
                <a:off x="4269729" y="1695227"/>
                <a:ext cx="4256831" cy="643371"/>
              </a:xfrm>
              <a:blipFill>
                <a:blip r:embed="rId2"/>
                <a:stretch>
                  <a:fillRect b="-25377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AAFD3E7F-8DDD-4E23-BFA0-B18EF505CFA8}"/>
              </a:ext>
            </a:extLst>
          </p:cNvPr>
          <p:cNvSpPr txBox="1">
            <a:spLocks/>
          </p:cNvSpPr>
          <p:nvPr/>
        </p:nvSpPr>
        <p:spPr>
          <a:xfrm>
            <a:off x="3666926" y="1049572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Preparation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32BDC-5CC9-4335-B92E-6CB00494E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4" t="29910" r="8593" b="44317"/>
          <a:stretch/>
        </p:blipFill>
        <p:spPr>
          <a:xfrm>
            <a:off x="1023402" y="4319934"/>
            <a:ext cx="10436744" cy="1685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10288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321" y="514661"/>
            <a:ext cx="5002478" cy="2357066"/>
          </a:xfrm>
        </p:spPr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Text Placeholder 34">
            <a:extLst>
              <a:ext uri="{FF2B5EF4-FFF2-40B4-BE49-F238E27FC236}">
                <a16:creationId xmlns:a16="http://schemas.microsoft.com/office/drawing/2014/main" id="{7C39F08B-8DCD-4EC5-86B4-213F777838AC}"/>
              </a:ext>
            </a:extLst>
          </p:cNvPr>
          <p:cNvSpPr txBox="1">
            <a:spLocks/>
          </p:cNvSpPr>
          <p:nvPr/>
        </p:nvSpPr>
        <p:spPr>
          <a:xfrm>
            <a:off x="5133901" y="2111897"/>
            <a:ext cx="3639904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Decision Tree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92A391C-7251-4C1A-9EC6-9BB0FF079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9733" y="2047233"/>
            <a:ext cx="0" cy="56278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 Placeholder 41">
            <a:extLst>
              <a:ext uri="{FF2B5EF4-FFF2-40B4-BE49-F238E27FC236}">
                <a16:creationId xmlns:a16="http://schemas.microsoft.com/office/drawing/2014/main" id="{5AE16239-5682-4073-A99C-75923DB68341}"/>
              </a:ext>
            </a:extLst>
          </p:cNvPr>
          <p:cNvSpPr txBox="1">
            <a:spLocks/>
          </p:cNvSpPr>
          <p:nvPr/>
        </p:nvSpPr>
        <p:spPr>
          <a:xfrm>
            <a:off x="5534712" y="1095649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five algorithms we chose to use in the data set analysis:</a:t>
            </a:r>
          </a:p>
          <a:p>
            <a:endParaRPr lang="en-US" sz="1200" dirty="0"/>
          </a:p>
        </p:txBody>
      </p:sp>
      <p:sp>
        <p:nvSpPr>
          <p:cNvPr id="10" name="Text Placeholder 34">
            <a:extLst>
              <a:ext uri="{FF2B5EF4-FFF2-40B4-BE49-F238E27FC236}">
                <a16:creationId xmlns:a16="http://schemas.microsoft.com/office/drawing/2014/main" id="{1C1880FC-58B8-4E88-8F33-0142445EE430}"/>
              </a:ext>
            </a:extLst>
          </p:cNvPr>
          <p:cNvSpPr txBox="1">
            <a:spLocks/>
          </p:cNvSpPr>
          <p:nvPr/>
        </p:nvSpPr>
        <p:spPr>
          <a:xfrm>
            <a:off x="5133900" y="2960516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Nearest Neighbors Classifier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67D84B-A1FF-4F6F-AF87-B7F5C08DA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9733" y="2895852"/>
            <a:ext cx="0" cy="56278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 Placeholder 34">
            <a:extLst>
              <a:ext uri="{FF2B5EF4-FFF2-40B4-BE49-F238E27FC236}">
                <a16:creationId xmlns:a16="http://schemas.microsoft.com/office/drawing/2014/main" id="{94D9B99E-A7F2-4C1C-AC6A-FF13F31BCB0A}"/>
              </a:ext>
            </a:extLst>
          </p:cNvPr>
          <p:cNvSpPr txBox="1">
            <a:spLocks/>
          </p:cNvSpPr>
          <p:nvPr/>
        </p:nvSpPr>
        <p:spPr>
          <a:xfrm>
            <a:off x="5133900" y="3796708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Logistic Regression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6BCDFC-8D9A-4A66-AF65-6AB496943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9733" y="3732044"/>
            <a:ext cx="0" cy="56278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 Placeholder 34">
            <a:extLst>
              <a:ext uri="{FF2B5EF4-FFF2-40B4-BE49-F238E27FC236}">
                <a16:creationId xmlns:a16="http://schemas.microsoft.com/office/drawing/2014/main" id="{57CCEDB0-8BF5-487C-9523-622E762A69D7}"/>
              </a:ext>
            </a:extLst>
          </p:cNvPr>
          <p:cNvSpPr txBox="1">
            <a:spLocks/>
          </p:cNvSpPr>
          <p:nvPr/>
        </p:nvSpPr>
        <p:spPr>
          <a:xfrm>
            <a:off x="5133900" y="4632900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AdaBoost Classifier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F28AAD-8BD2-4904-BBAA-8931B8D44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9733" y="4568236"/>
            <a:ext cx="0" cy="56278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 Placeholder 34">
            <a:extLst>
              <a:ext uri="{FF2B5EF4-FFF2-40B4-BE49-F238E27FC236}">
                <a16:creationId xmlns:a16="http://schemas.microsoft.com/office/drawing/2014/main" id="{97590185-9334-440D-A281-13606FED49B1}"/>
              </a:ext>
            </a:extLst>
          </p:cNvPr>
          <p:cNvSpPr txBox="1">
            <a:spLocks/>
          </p:cNvSpPr>
          <p:nvPr/>
        </p:nvSpPr>
        <p:spPr>
          <a:xfrm>
            <a:off x="5133900" y="5469092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Random Forest Classifier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195D68-0E9D-48C2-B678-AD7152F36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9733" y="5404428"/>
            <a:ext cx="0" cy="56278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015" y="295684"/>
            <a:ext cx="8144564" cy="579245"/>
          </a:xfrm>
        </p:spPr>
        <p:txBody>
          <a:bodyPr/>
          <a:lstStyle/>
          <a:p>
            <a:pPr algn="ctr"/>
            <a:r>
              <a:rPr lang="en-US" dirty="0"/>
              <a:t>POPULARITY PREDICTIONS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8835" y="1487689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A2EA9A7F-8CEC-4896-AD64-DAE8F4269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757082"/>
              </p:ext>
            </p:extLst>
          </p:nvPr>
        </p:nvGraphicFramePr>
        <p:xfrm>
          <a:off x="1749579" y="874929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7661624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092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Algorithm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8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0.745427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95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Nearest Neighbors Classifier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0.79367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552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0.575765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696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AdaBoost Classifier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0.77481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26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0.807188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7761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A598320E-A36D-4390-BD1F-635288583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0" t="38118" r="34500" b="14814"/>
          <a:stretch/>
        </p:blipFill>
        <p:spPr>
          <a:xfrm>
            <a:off x="2944603" y="3337560"/>
            <a:ext cx="5721388" cy="2448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130</TotalTime>
  <Words>611</Words>
  <Application>Microsoft Office PowerPoint</Application>
  <PresentationFormat>Widescreen</PresentationFormat>
  <Paragraphs>160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Cambria Math</vt:lpstr>
      <vt:lpstr>Century Gothic Bold</vt:lpstr>
      <vt:lpstr>Courier New</vt:lpstr>
      <vt:lpstr>Daytona Pro Light</vt:lpstr>
      <vt:lpstr>sohne</vt:lpstr>
      <vt:lpstr>Office Theme</vt:lpstr>
      <vt:lpstr>Spotify predictions</vt:lpstr>
      <vt:lpstr>topics</vt:lpstr>
      <vt:lpstr>Reasons to predict</vt:lpstr>
      <vt:lpstr>The dataset</vt:lpstr>
      <vt:lpstr>The dataset</vt:lpstr>
      <vt:lpstr>EDA – POPULARITY PREDICTION</vt:lpstr>
      <vt:lpstr>POPULARITY PREDICTION</vt:lpstr>
      <vt:lpstr>models</vt:lpstr>
      <vt:lpstr>POPULARITY PREDICTIONS RESULTS</vt:lpstr>
      <vt:lpstr>mood PREDICTION  </vt:lpstr>
      <vt:lpstr>EDA – mood PREDICTION</vt:lpstr>
      <vt:lpstr>models</vt:lpstr>
      <vt:lpstr>POPULARITY PREDICTIONS RESULTS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 predictions</dc:title>
  <dc:creator>דור עזריה</dc:creator>
  <cp:lastModifiedBy>דור עזריה</cp:lastModifiedBy>
  <cp:revision>1</cp:revision>
  <dcterms:created xsi:type="dcterms:W3CDTF">2022-02-06T21:17:29Z</dcterms:created>
  <dcterms:modified xsi:type="dcterms:W3CDTF">2022-02-06T23:27:43Z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